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T Autonomous Bold" charset="1" panose="020B0003030000000000"/>
      <p:regular r:id="rId17"/>
    </p:embeddedFont>
    <p:embeddedFont>
      <p:font typeface="Neue Machina" charset="1" panose="00000500000000000000"/>
      <p:regular r:id="rId18"/>
    </p:embeddedFont>
    <p:embeddedFont>
      <p:font typeface="Neue Machina Ultra-Bold" charset="1" panose="000009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1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25.pn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246" y="232669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8" y="0"/>
                </a:lnTo>
                <a:lnTo>
                  <a:pt x="3793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375125" y="3845510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4114800"/>
                </a:moveTo>
                <a:lnTo>
                  <a:pt x="5479758" y="4114800"/>
                </a:lnTo>
                <a:lnTo>
                  <a:pt x="547975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6752" y="3339502"/>
            <a:ext cx="9756282" cy="30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95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CHATBOT TRAVEL AGENCY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-4904246" y="1126117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46610" y="3471850"/>
            <a:ext cx="334893" cy="373660"/>
          </a:xfrm>
          <a:custGeom>
            <a:avLst/>
            <a:gdLst/>
            <a:ahLst/>
            <a:cxnLst/>
            <a:rect r="r" b="b" t="t" l="l"/>
            <a:pathLst>
              <a:path h="373660" w="334893">
                <a:moveTo>
                  <a:pt x="0" y="0"/>
                </a:moveTo>
                <a:lnTo>
                  <a:pt x="334892" y="0"/>
                </a:lnTo>
                <a:lnTo>
                  <a:pt x="334892" y="373660"/>
                </a:lnTo>
                <a:lnTo>
                  <a:pt x="0" y="373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97126" y="2929533"/>
            <a:ext cx="3416707" cy="3416707"/>
          </a:xfrm>
          <a:custGeom>
            <a:avLst/>
            <a:gdLst/>
            <a:ahLst/>
            <a:cxnLst/>
            <a:rect r="r" b="b" t="t" l="l"/>
            <a:pathLst>
              <a:path h="3416707" w="3416707">
                <a:moveTo>
                  <a:pt x="0" y="0"/>
                </a:moveTo>
                <a:lnTo>
                  <a:pt x="3416706" y="0"/>
                </a:lnTo>
                <a:lnTo>
                  <a:pt x="3416706" y="3416707"/>
                </a:lnTo>
                <a:lnTo>
                  <a:pt x="0" y="3416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6194" y="6470065"/>
            <a:ext cx="6757113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spc="5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Presented by : </a:t>
            </a:r>
          </a:p>
          <a:p>
            <a:pPr algn="ctr">
              <a:lnSpc>
                <a:spcPts val="2300"/>
              </a:lnSpc>
            </a:pPr>
            <a:r>
              <a:rPr lang="en-US" sz="2300" spc="5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Islem Tellili , Manar Elhouda Ben Farhat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5247172" y="3644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399" y="-4258119"/>
            <a:ext cx="8277888" cy="8229600"/>
          </a:xfrm>
          <a:custGeom>
            <a:avLst/>
            <a:gdLst/>
            <a:ahLst/>
            <a:cxnLst/>
            <a:rect r="r" b="b" t="t" l="l"/>
            <a:pathLst>
              <a:path h="8229600" w="8277888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39722" y="-4114800"/>
            <a:ext cx="12453642" cy="8229600"/>
          </a:xfrm>
          <a:custGeom>
            <a:avLst/>
            <a:gdLst/>
            <a:ahLst/>
            <a:cxnLst/>
            <a:rect r="r" b="b" t="t" l="l"/>
            <a:pathLst>
              <a:path h="8229600" w="12453642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67545" y="3399090"/>
            <a:ext cx="11552910" cy="796355"/>
            <a:chOff x="0" y="0"/>
            <a:chExt cx="3510353" cy="2419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10353" cy="241973"/>
            </a:xfrm>
            <a:custGeom>
              <a:avLst/>
              <a:gdLst/>
              <a:ahLst/>
              <a:cxnLst/>
              <a:rect r="r" b="b" t="t" l="l"/>
              <a:pathLst>
                <a:path h="241973" w="3510353">
                  <a:moveTo>
                    <a:pt x="34176" y="0"/>
                  </a:moveTo>
                  <a:lnTo>
                    <a:pt x="3476176" y="0"/>
                  </a:lnTo>
                  <a:cubicBezTo>
                    <a:pt x="3495051" y="0"/>
                    <a:pt x="3510353" y="15301"/>
                    <a:pt x="3510353" y="34176"/>
                  </a:cubicBezTo>
                  <a:lnTo>
                    <a:pt x="3510353" y="207796"/>
                  </a:lnTo>
                  <a:cubicBezTo>
                    <a:pt x="3510353" y="216860"/>
                    <a:pt x="3506752" y="225553"/>
                    <a:pt x="3500343" y="231963"/>
                  </a:cubicBezTo>
                  <a:cubicBezTo>
                    <a:pt x="3493933" y="238372"/>
                    <a:pt x="3485240" y="241973"/>
                    <a:pt x="3476176" y="241973"/>
                  </a:cubicBezTo>
                  <a:lnTo>
                    <a:pt x="34176" y="241973"/>
                  </a:lnTo>
                  <a:cubicBezTo>
                    <a:pt x="15301" y="241973"/>
                    <a:pt x="0" y="226671"/>
                    <a:pt x="0" y="207796"/>
                  </a:cubicBezTo>
                  <a:lnTo>
                    <a:pt x="0" y="34176"/>
                  </a:lnTo>
                  <a:cubicBezTo>
                    <a:pt x="0" y="25112"/>
                    <a:pt x="3601" y="16419"/>
                    <a:pt x="10010" y="10010"/>
                  </a:cubicBezTo>
                  <a:cubicBezTo>
                    <a:pt x="16419" y="3601"/>
                    <a:pt x="25112" y="0"/>
                    <a:pt x="34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2000"/>
                  </a:srgbClr>
                </a:gs>
                <a:gs pos="100000">
                  <a:srgbClr val="194D69">
                    <a:alpha val="42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10353" cy="280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87099" y="3658203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256" y="4398093"/>
            <a:ext cx="16499040" cy="558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This project successfully delivered a multilingual</a:t>
            </a: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chatbot tailored for answering travel-related queries. The integration of NLP models and vector search ensures fast and accurate responses, meeting the goals s</a:t>
            </a: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et </a:t>
            </a: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at the beginning.</a:t>
            </a:r>
          </a:p>
          <a:p>
            <a:pPr algn="ctr">
              <a:lnSpc>
                <a:spcPts val="4924"/>
              </a:lnSpc>
            </a:pPr>
            <a:r>
              <a:rPr lang="en-US" b="true" sz="3283" spc="75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Enhancements:</a:t>
            </a:r>
          </a:p>
          <a:p>
            <a:pPr algn="l" marL="708819" indent="-354409" lvl="1">
              <a:lnSpc>
                <a:spcPts val="4924"/>
              </a:lnSpc>
              <a:buFont typeface="Arial"/>
              <a:buChar char="•"/>
            </a:pP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Add new destinations.</a:t>
            </a:r>
          </a:p>
          <a:p>
            <a:pPr algn="l" marL="708819" indent="-354409" lvl="1">
              <a:lnSpc>
                <a:spcPts val="4924"/>
              </a:lnSpc>
              <a:buFont typeface="Arial"/>
              <a:buChar char="•"/>
            </a:pP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Implement real-time user feedback for continuous learning.</a:t>
            </a:r>
          </a:p>
          <a:p>
            <a:pPr algn="l" marL="708819" indent="-354409" lvl="1">
              <a:lnSpc>
                <a:spcPts val="4924"/>
              </a:lnSpc>
              <a:buFont typeface="Arial"/>
              <a:buChar char="•"/>
            </a:pPr>
            <a:r>
              <a:rPr lang="en-US" sz="3283" spc="7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Integrate booking and payment functionalities.</a:t>
            </a:r>
          </a:p>
          <a:p>
            <a:pPr algn="l">
              <a:lnSpc>
                <a:spcPts val="522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0707" y="2755255"/>
            <a:ext cx="15643729" cy="6669462"/>
          </a:xfrm>
          <a:custGeom>
            <a:avLst/>
            <a:gdLst/>
            <a:ahLst/>
            <a:cxnLst/>
            <a:rect r="r" b="b" t="t" l="l"/>
            <a:pathLst>
              <a:path h="6669462" w="15643729">
                <a:moveTo>
                  <a:pt x="0" y="0"/>
                </a:moveTo>
                <a:lnTo>
                  <a:pt x="15643728" y="0"/>
                </a:lnTo>
                <a:lnTo>
                  <a:pt x="15643728" y="6669462"/>
                </a:lnTo>
                <a:lnTo>
                  <a:pt x="0" y="66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7099" y="4231639"/>
            <a:ext cx="9513802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b="true" sz="104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Q/A</a:t>
            </a:r>
          </a:p>
          <a:p>
            <a:pPr algn="ctr">
              <a:lnSpc>
                <a:spcPts val="8320"/>
              </a:lnSpc>
            </a:pPr>
            <a:r>
              <a:rPr lang="en-US" b="true" sz="104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SESSION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-5247172" y="3644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5247172" y="3644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1399" y="-4258119"/>
            <a:ext cx="8277888" cy="8229600"/>
          </a:xfrm>
          <a:custGeom>
            <a:avLst/>
            <a:gdLst/>
            <a:ahLst/>
            <a:cxnLst/>
            <a:rect r="r" b="b" t="t" l="l"/>
            <a:pathLst>
              <a:path h="8229600" w="8277888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39722" y="-4114800"/>
            <a:ext cx="12453642" cy="8229600"/>
          </a:xfrm>
          <a:custGeom>
            <a:avLst/>
            <a:gdLst/>
            <a:ahLst/>
            <a:cxnLst/>
            <a:rect r="r" b="b" t="t" l="l"/>
            <a:pathLst>
              <a:path h="8229600" w="12453642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67545" y="2679735"/>
            <a:ext cx="11552910" cy="796355"/>
            <a:chOff x="0" y="0"/>
            <a:chExt cx="3510353" cy="2419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10353" cy="241973"/>
            </a:xfrm>
            <a:custGeom>
              <a:avLst/>
              <a:gdLst/>
              <a:ahLst/>
              <a:cxnLst/>
              <a:rect r="r" b="b" t="t" l="l"/>
              <a:pathLst>
                <a:path h="241973" w="3510353">
                  <a:moveTo>
                    <a:pt x="34176" y="0"/>
                  </a:moveTo>
                  <a:lnTo>
                    <a:pt x="3476176" y="0"/>
                  </a:lnTo>
                  <a:cubicBezTo>
                    <a:pt x="3495051" y="0"/>
                    <a:pt x="3510353" y="15301"/>
                    <a:pt x="3510353" y="34176"/>
                  </a:cubicBezTo>
                  <a:lnTo>
                    <a:pt x="3510353" y="207796"/>
                  </a:lnTo>
                  <a:cubicBezTo>
                    <a:pt x="3510353" y="216860"/>
                    <a:pt x="3506752" y="225553"/>
                    <a:pt x="3500343" y="231963"/>
                  </a:cubicBezTo>
                  <a:cubicBezTo>
                    <a:pt x="3493933" y="238372"/>
                    <a:pt x="3485240" y="241973"/>
                    <a:pt x="3476176" y="241973"/>
                  </a:cubicBezTo>
                  <a:lnTo>
                    <a:pt x="34176" y="241973"/>
                  </a:lnTo>
                  <a:cubicBezTo>
                    <a:pt x="15301" y="241973"/>
                    <a:pt x="0" y="226671"/>
                    <a:pt x="0" y="207796"/>
                  </a:cubicBezTo>
                  <a:lnTo>
                    <a:pt x="0" y="34176"/>
                  </a:lnTo>
                  <a:cubicBezTo>
                    <a:pt x="0" y="25112"/>
                    <a:pt x="3601" y="16419"/>
                    <a:pt x="10010" y="10010"/>
                  </a:cubicBezTo>
                  <a:cubicBezTo>
                    <a:pt x="16419" y="3601"/>
                    <a:pt x="25112" y="0"/>
                    <a:pt x="341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2000"/>
                  </a:srgbClr>
                </a:gs>
                <a:gs pos="100000">
                  <a:srgbClr val="194D69">
                    <a:alpha val="42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10353" cy="280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87099" y="2938848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Table of Content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486400" y="3972694"/>
            <a:ext cx="7315200" cy="614253"/>
          </a:xfrm>
          <a:custGeom>
            <a:avLst/>
            <a:gdLst/>
            <a:ahLst/>
            <a:cxnLst/>
            <a:rect r="r" b="b" t="t" l="l"/>
            <a:pathLst>
              <a:path h="614253" w="7315200">
                <a:moveTo>
                  <a:pt x="0" y="0"/>
                </a:moveTo>
                <a:lnTo>
                  <a:pt x="7315200" y="0"/>
                </a:lnTo>
                <a:lnTo>
                  <a:pt x="7315200" y="614254"/>
                </a:lnTo>
                <a:lnTo>
                  <a:pt x="0" y="61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72047" y="4692642"/>
            <a:ext cx="7214845" cy="503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Business Understanding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Data Understanding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Data Preparation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Modeling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Evaluation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deployment</a:t>
            </a:r>
          </a:p>
          <a:p>
            <a:pPr algn="l" marL="819187" indent="-409593" lvl="1">
              <a:lnSpc>
                <a:spcPts val="5691"/>
              </a:lnSpc>
              <a:buAutoNum type="arabicPeriod" startAt="1"/>
            </a:pPr>
            <a:r>
              <a:rPr lang="en-US" sz="3794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5247172" y="3644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4702" y="-2701568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42217" y="808418"/>
            <a:ext cx="2222950" cy="766281"/>
            <a:chOff x="0" y="0"/>
            <a:chExt cx="585468" cy="201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5468" cy="201819"/>
            </a:xfrm>
            <a:custGeom>
              <a:avLst/>
              <a:gdLst/>
              <a:ahLst/>
              <a:cxnLst/>
              <a:rect r="r" b="b" t="t" l="l"/>
              <a:pathLst>
                <a:path h="201819" w="585468">
                  <a:moveTo>
                    <a:pt x="34827" y="0"/>
                  </a:moveTo>
                  <a:lnTo>
                    <a:pt x="550641" y="0"/>
                  </a:lnTo>
                  <a:cubicBezTo>
                    <a:pt x="559878" y="0"/>
                    <a:pt x="568736" y="3669"/>
                    <a:pt x="575268" y="10201"/>
                  </a:cubicBezTo>
                  <a:cubicBezTo>
                    <a:pt x="581799" y="16732"/>
                    <a:pt x="585468" y="25590"/>
                    <a:pt x="585468" y="34827"/>
                  </a:cubicBezTo>
                  <a:lnTo>
                    <a:pt x="585468" y="166992"/>
                  </a:lnTo>
                  <a:cubicBezTo>
                    <a:pt x="585468" y="186226"/>
                    <a:pt x="569876" y="201819"/>
                    <a:pt x="550641" y="201819"/>
                  </a:cubicBezTo>
                  <a:lnTo>
                    <a:pt x="34827" y="201819"/>
                  </a:lnTo>
                  <a:cubicBezTo>
                    <a:pt x="15593" y="201819"/>
                    <a:pt x="0" y="186226"/>
                    <a:pt x="0" y="166992"/>
                  </a:cubicBezTo>
                  <a:lnTo>
                    <a:pt x="0" y="34827"/>
                  </a:lnTo>
                  <a:cubicBezTo>
                    <a:pt x="0" y="15593"/>
                    <a:pt x="15593" y="0"/>
                    <a:pt x="34827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58546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Business Understanding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3513" y="844588"/>
            <a:ext cx="20803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0052" y="4448897"/>
            <a:ext cx="6503639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Travel agencies get many questions about destinations like Djerba. Answering them manually takes time and effort.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12792" y="808418"/>
            <a:ext cx="2130354" cy="766281"/>
            <a:chOff x="0" y="0"/>
            <a:chExt cx="561081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1081" cy="201819"/>
            </a:xfrm>
            <a:custGeom>
              <a:avLst/>
              <a:gdLst/>
              <a:ahLst/>
              <a:cxnLst/>
              <a:rect r="r" b="b" t="t" l="l"/>
              <a:pathLst>
                <a:path h="201819" w="561081">
                  <a:moveTo>
                    <a:pt x="36341" y="0"/>
                  </a:moveTo>
                  <a:lnTo>
                    <a:pt x="524740" y="0"/>
                  </a:lnTo>
                  <a:cubicBezTo>
                    <a:pt x="544810" y="0"/>
                    <a:pt x="561081" y="16270"/>
                    <a:pt x="561081" y="36341"/>
                  </a:cubicBezTo>
                  <a:lnTo>
                    <a:pt x="561081" y="165478"/>
                  </a:lnTo>
                  <a:cubicBezTo>
                    <a:pt x="561081" y="175116"/>
                    <a:pt x="557252" y="184360"/>
                    <a:pt x="550437" y="191175"/>
                  </a:cubicBezTo>
                  <a:cubicBezTo>
                    <a:pt x="543622" y="197990"/>
                    <a:pt x="534378" y="201819"/>
                    <a:pt x="524740" y="201819"/>
                  </a:cubicBezTo>
                  <a:lnTo>
                    <a:pt x="36341" y="201819"/>
                  </a:lnTo>
                  <a:cubicBezTo>
                    <a:pt x="26703" y="201819"/>
                    <a:pt x="17459" y="197990"/>
                    <a:pt x="10644" y="191175"/>
                  </a:cubicBezTo>
                  <a:cubicBezTo>
                    <a:pt x="3829" y="184360"/>
                    <a:pt x="0" y="175116"/>
                    <a:pt x="0" y="165478"/>
                  </a:cubicBezTo>
                  <a:lnTo>
                    <a:pt x="0" y="36341"/>
                  </a:lnTo>
                  <a:cubicBezTo>
                    <a:pt x="0" y="26703"/>
                    <a:pt x="3829" y="17459"/>
                    <a:pt x="10644" y="10644"/>
                  </a:cubicBezTo>
                  <a:cubicBezTo>
                    <a:pt x="17459" y="3829"/>
                    <a:pt x="26703" y="0"/>
                    <a:pt x="36341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561081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912792" y="844588"/>
            <a:ext cx="20803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81246" y="808418"/>
            <a:ext cx="1655497" cy="766281"/>
            <a:chOff x="0" y="0"/>
            <a:chExt cx="436016" cy="201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868656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755792" y="798893"/>
            <a:ext cx="1642752" cy="766281"/>
            <a:chOff x="0" y="0"/>
            <a:chExt cx="432659" cy="201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32659" cy="201819"/>
            </a:xfrm>
            <a:custGeom>
              <a:avLst/>
              <a:gdLst/>
              <a:ahLst/>
              <a:cxnLst/>
              <a:rect r="r" b="b" t="t" l="l"/>
              <a:pathLst>
                <a:path h="201819" w="432659">
                  <a:moveTo>
                    <a:pt x="47128" y="0"/>
                  </a:moveTo>
                  <a:lnTo>
                    <a:pt x="385531" y="0"/>
                  </a:lnTo>
                  <a:cubicBezTo>
                    <a:pt x="411559" y="0"/>
                    <a:pt x="432659" y="21100"/>
                    <a:pt x="432659" y="47128"/>
                  </a:cubicBezTo>
                  <a:lnTo>
                    <a:pt x="432659" y="154691"/>
                  </a:lnTo>
                  <a:cubicBezTo>
                    <a:pt x="432659" y="167190"/>
                    <a:pt x="427694" y="179177"/>
                    <a:pt x="418856" y="188016"/>
                  </a:cubicBezTo>
                  <a:cubicBezTo>
                    <a:pt x="410018" y="196854"/>
                    <a:pt x="398030" y="201819"/>
                    <a:pt x="385531" y="201819"/>
                  </a:cubicBezTo>
                  <a:lnTo>
                    <a:pt x="47128" y="201819"/>
                  </a:lnTo>
                  <a:cubicBezTo>
                    <a:pt x="21100" y="201819"/>
                    <a:pt x="0" y="180719"/>
                    <a:pt x="0" y="154691"/>
                  </a:cubicBezTo>
                  <a:lnTo>
                    <a:pt x="0" y="47128"/>
                  </a:lnTo>
                  <a:cubicBezTo>
                    <a:pt x="0" y="21100"/>
                    <a:pt x="21100" y="0"/>
                    <a:pt x="47128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432659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547195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5215" y="3797450"/>
            <a:ext cx="342710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Problem : 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5613642" y="5244438"/>
            <a:ext cx="5247568" cy="318034"/>
          </a:xfrm>
          <a:custGeom>
            <a:avLst/>
            <a:gdLst/>
            <a:ahLst/>
            <a:cxnLst/>
            <a:rect r="r" b="b" t="t" l="l"/>
            <a:pathLst>
              <a:path h="318034" w="5247568">
                <a:moveTo>
                  <a:pt x="0" y="0"/>
                </a:moveTo>
                <a:lnTo>
                  <a:pt x="5247568" y="0"/>
                </a:lnTo>
                <a:lnTo>
                  <a:pt x="5247568" y="318035"/>
                </a:lnTo>
                <a:lnTo>
                  <a:pt x="0" y="31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161370" y="3797450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Solution 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51845" y="4448897"/>
            <a:ext cx="7136155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Create a chatbot that can answer questions about Djerba quickly and accurately in two languages:</a:t>
            </a:r>
          </a:p>
          <a:p>
            <a:pPr algn="l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French</a:t>
            </a:r>
          </a:p>
          <a:p>
            <a:pPr algn="l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Arabic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6356092" y="6971118"/>
            <a:ext cx="3618008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   Success 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84893" y="7485468"/>
            <a:ext cx="7136155" cy="259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90% correct answers.</a:t>
            </a:r>
          </a:p>
          <a:p>
            <a:pPr algn="l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Answer questions in less than 2 seconds.</a:t>
            </a:r>
          </a:p>
          <a:p>
            <a:pPr algn="l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 spc="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High user satisfaction.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-132197" y="3304055"/>
            <a:ext cx="1160897" cy="1226820"/>
          </a:xfrm>
          <a:custGeom>
            <a:avLst/>
            <a:gdLst/>
            <a:ahLst/>
            <a:cxnLst/>
            <a:rect r="r" b="b" t="t" l="l"/>
            <a:pathLst>
              <a:path h="1226820" w="1160897">
                <a:moveTo>
                  <a:pt x="0" y="0"/>
                </a:moveTo>
                <a:lnTo>
                  <a:pt x="1160897" y="0"/>
                </a:lnTo>
                <a:lnTo>
                  <a:pt x="1160897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298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0081246" y="3333481"/>
            <a:ext cx="1234018" cy="1226820"/>
          </a:xfrm>
          <a:custGeom>
            <a:avLst/>
            <a:gdLst/>
            <a:ahLst/>
            <a:cxnLst/>
            <a:rect r="r" b="b" t="t" l="l"/>
            <a:pathLst>
              <a:path h="1226820" w="1234018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846229" y="6496773"/>
            <a:ext cx="1234018" cy="1226820"/>
          </a:xfrm>
          <a:custGeom>
            <a:avLst/>
            <a:gdLst/>
            <a:ahLst/>
            <a:cxnLst/>
            <a:rect r="r" b="b" t="t" l="l"/>
            <a:pathLst>
              <a:path h="1226820" w="1234018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9142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18597" y="3644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Data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12792" y="808418"/>
            <a:ext cx="2130354" cy="766281"/>
            <a:chOff x="0" y="0"/>
            <a:chExt cx="561081" cy="201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1081" cy="201819"/>
            </a:xfrm>
            <a:custGeom>
              <a:avLst/>
              <a:gdLst/>
              <a:ahLst/>
              <a:cxnLst/>
              <a:rect r="r" b="b" t="t" l="l"/>
              <a:pathLst>
                <a:path h="201819" w="561081">
                  <a:moveTo>
                    <a:pt x="36341" y="0"/>
                  </a:moveTo>
                  <a:lnTo>
                    <a:pt x="524740" y="0"/>
                  </a:lnTo>
                  <a:cubicBezTo>
                    <a:pt x="544810" y="0"/>
                    <a:pt x="561081" y="16270"/>
                    <a:pt x="561081" y="36341"/>
                  </a:cubicBezTo>
                  <a:lnTo>
                    <a:pt x="561081" y="165478"/>
                  </a:lnTo>
                  <a:cubicBezTo>
                    <a:pt x="561081" y="175116"/>
                    <a:pt x="557252" y="184360"/>
                    <a:pt x="550437" y="191175"/>
                  </a:cubicBezTo>
                  <a:cubicBezTo>
                    <a:pt x="543622" y="197990"/>
                    <a:pt x="534378" y="201819"/>
                    <a:pt x="524740" y="201819"/>
                  </a:cubicBezTo>
                  <a:lnTo>
                    <a:pt x="36341" y="201819"/>
                  </a:lnTo>
                  <a:cubicBezTo>
                    <a:pt x="26703" y="201819"/>
                    <a:pt x="17459" y="197990"/>
                    <a:pt x="10644" y="191175"/>
                  </a:cubicBezTo>
                  <a:cubicBezTo>
                    <a:pt x="3829" y="184360"/>
                    <a:pt x="0" y="175116"/>
                    <a:pt x="0" y="165478"/>
                  </a:cubicBezTo>
                  <a:lnTo>
                    <a:pt x="0" y="36341"/>
                  </a:lnTo>
                  <a:cubicBezTo>
                    <a:pt x="0" y="26703"/>
                    <a:pt x="3829" y="17459"/>
                    <a:pt x="10644" y="10644"/>
                  </a:cubicBezTo>
                  <a:cubicBezTo>
                    <a:pt x="17459" y="3829"/>
                    <a:pt x="26703" y="0"/>
                    <a:pt x="36341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561081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12792" y="844588"/>
            <a:ext cx="20803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81246" y="808418"/>
            <a:ext cx="1655497" cy="766281"/>
            <a:chOff x="0" y="0"/>
            <a:chExt cx="436016" cy="20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868656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55792" y="798893"/>
            <a:ext cx="1642752" cy="766281"/>
            <a:chOff x="0" y="0"/>
            <a:chExt cx="432659" cy="201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2659" cy="201819"/>
            </a:xfrm>
            <a:custGeom>
              <a:avLst/>
              <a:gdLst/>
              <a:ahLst/>
              <a:cxnLst/>
              <a:rect r="r" b="b" t="t" l="l"/>
              <a:pathLst>
                <a:path h="201819" w="432659">
                  <a:moveTo>
                    <a:pt x="47128" y="0"/>
                  </a:moveTo>
                  <a:lnTo>
                    <a:pt x="385531" y="0"/>
                  </a:lnTo>
                  <a:cubicBezTo>
                    <a:pt x="411559" y="0"/>
                    <a:pt x="432659" y="21100"/>
                    <a:pt x="432659" y="47128"/>
                  </a:cubicBezTo>
                  <a:lnTo>
                    <a:pt x="432659" y="154691"/>
                  </a:lnTo>
                  <a:cubicBezTo>
                    <a:pt x="432659" y="167190"/>
                    <a:pt x="427694" y="179177"/>
                    <a:pt x="418856" y="188016"/>
                  </a:cubicBezTo>
                  <a:cubicBezTo>
                    <a:pt x="410018" y="196854"/>
                    <a:pt x="398030" y="201819"/>
                    <a:pt x="385531" y="201819"/>
                  </a:cubicBezTo>
                  <a:lnTo>
                    <a:pt x="47128" y="201819"/>
                  </a:lnTo>
                  <a:cubicBezTo>
                    <a:pt x="21100" y="201819"/>
                    <a:pt x="0" y="180719"/>
                    <a:pt x="0" y="154691"/>
                  </a:cubicBezTo>
                  <a:lnTo>
                    <a:pt x="0" y="47128"/>
                  </a:lnTo>
                  <a:cubicBezTo>
                    <a:pt x="0" y="21100"/>
                    <a:pt x="21100" y="0"/>
                    <a:pt x="47128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432659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47195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Freeform 34" id="34"/>
          <p:cNvSpPr/>
          <p:nvPr/>
        </p:nvSpPr>
        <p:spPr>
          <a:xfrm flipH="true" flipV="false" rot="0">
            <a:off x="10447546" y="5513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35573" y="6737707"/>
            <a:ext cx="6995160" cy="5246370"/>
            <a:chOff x="0" y="0"/>
            <a:chExt cx="812800" cy="6096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7"/>
              <a:stretch>
                <a:fillRect l="-33172" t="-20909" r="-2765" b="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4476613" y="4114522"/>
            <a:ext cx="6995160" cy="5246370"/>
            <a:chOff x="0" y="0"/>
            <a:chExt cx="812800" cy="6096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8"/>
              <a:stretch>
                <a:fillRect l="-39974" t="0" r="0" b="-24499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1121362" y="3566429"/>
            <a:ext cx="4011176" cy="3008382"/>
            <a:chOff x="0" y="0"/>
            <a:chExt cx="812800" cy="6096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9"/>
              <a:stretch>
                <a:fillRect l="-16666" t="0" r="-16666" b="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430079" y="3625204"/>
            <a:ext cx="8438577" cy="560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333" spc="7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Structure Overview :</a:t>
            </a:r>
          </a:p>
          <a:p>
            <a:pPr algn="l" marL="719639" indent="-359820" lvl="1">
              <a:lnSpc>
                <a:spcPts val="4999"/>
              </a:lnSpc>
              <a:buFont typeface="Arial"/>
              <a:buChar char="•"/>
            </a:pPr>
            <a:r>
              <a:rPr lang="en-US" sz="3333" spc="7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Data: FAQs about Djerba in data/data.json.</a:t>
            </a:r>
          </a:p>
          <a:p>
            <a:pPr algn="l" marL="719639" indent="-359820" lvl="1">
              <a:lnSpc>
                <a:spcPts val="4999"/>
              </a:lnSpc>
              <a:buFont typeface="Arial"/>
              <a:buChar char="•"/>
            </a:pPr>
            <a:r>
              <a:rPr lang="en-US" sz="3333" spc="7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Models: Fine-tuned models and tools in models/fine_tuned_model.</a:t>
            </a:r>
          </a:p>
          <a:p>
            <a:pPr algn="l" marL="719639" indent="-359820" lvl="1">
              <a:lnSpc>
                <a:spcPts val="4999"/>
              </a:lnSpc>
              <a:buFont typeface="Arial"/>
              <a:buChar char="•"/>
            </a:pPr>
            <a:r>
              <a:rPr lang="en-US" sz="3333" spc="7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Sou</a:t>
            </a:r>
            <a:r>
              <a:rPr lang="en-US" sz="3333" spc="7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rce Code: Python files in the src folder for chatbot logic.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96061" y="3304055"/>
            <a:ext cx="1234018" cy="1226820"/>
          </a:xfrm>
          <a:custGeom>
            <a:avLst/>
            <a:gdLst/>
            <a:ahLst/>
            <a:cxnLst/>
            <a:rect r="r" b="b" t="t" l="l"/>
            <a:pathLst>
              <a:path h="1226820" w="1234018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Data Preparation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81246" y="808418"/>
            <a:ext cx="1655497" cy="766281"/>
            <a:chOff x="0" y="0"/>
            <a:chExt cx="436016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68656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755792" y="798893"/>
            <a:ext cx="1642752" cy="766281"/>
            <a:chOff x="0" y="0"/>
            <a:chExt cx="432659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659" cy="201819"/>
            </a:xfrm>
            <a:custGeom>
              <a:avLst/>
              <a:gdLst/>
              <a:ahLst/>
              <a:cxnLst/>
              <a:rect r="r" b="b" t="t" l="l"/>
              <a:pathLst>
                <a:path h="201819" w="432659">
                  <a:moveTo>
                    <a:pt x="47128" y="0"/>
                  </a:moveTo>
                  <a:lnTo>
                    <a:pt x="385531" y="0"/>
                  </a:lnTo>
                  <a:cubicBezTo>
                    <a:pt x="411559" y="0"/>
                    <a:pt x="432659" y="21100"/>
                    <a:pt x="432659" y="47128"/>
                  </a:cubicBezTo>
                  <a:lnTo>
                    <a:pt x="432659" y="154691"/>
                  </a:lnTo>
                  <a:cubicBezTo>
                    <a:pt x="432659" y="167190"/>
                    <a:pt x="427694" y="179177"/>
                    <a:pt x="418856" y="188016"/>
                  </a:cubicBezTo>
                  <a:cubicBezTo>
                    <a:pt x="410018" y="196854"/>
                    <a:pt x="398030" y="201819"/>
                    <a:pt x="385531" y="201819"/>
                  </a:cubicBezTo>
                  <a:lnTo>
                    <a:pt x="47128" y="201819"/>
                  </a:lnTo>
                  <a:cubicBezTo>
                    <a:pt x="21100" y="201819"/>
                    <a:pt x="0" y="180719"/>
                    <a:pt x="0" y="154691"/>
                  </a:cubicBezTo>
                  <a:lnTo>
                    <a:pt x="0" y="47128"/>
                  </a:lnTo>
                  <a:cubicBezTo>
                    <a:pt x="0" y="21100"/>
                    <a:pt x="21100" y="0"/>
                    <a:pt x="47128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32659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547195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76753" y="798893"/>
            <a:ext cx="2138543" cy="766281"/>
            <a:chOff x="0" y="0"/>
            <a:chExt cx="563238" cy="201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0447546" y="3608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472889" y="-323032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453412" y="5455691"/>
            <a:ext cx="3497580" cy="2623185"/>
            <a:chOff x="0" y="0"/>
            <a:chExt cx="812800" cy="6096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8"/>
              <a:stretch>
                <a:fillRect l="0" t="-49999" r="0" b="-49999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2315382" y="3871521"/>
            <a:ext cx="4465088" cy="2707283"/>
            <a:chOff x="0" y="0"/>
            <a:chExt cx="955378" cy="5792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55378" cy="579267"/>
            </a:xfrm>
            <a:custGeom>
              <a:avLst/>
              <a:gdLst/>
              <a:ahLst/>
              <a:cxnLst/>
              <a:rect r="r" b="b" t="t" l="l"/>
              <a:pathLst>
                <a:path h="579267" w="955378">
                  <a:moveTo>
                    <a:pt x="752178" y="0"/>
                  </a:moveTo>
                  <a:lnTo>
                    <a:pt x="0" y="0"/>
                  </a:lnTo>
                  <a:lnTo>
                    <a:pt x="203200" y="579267"/>
                  </a:lnTo>
                  <a:lnTo>
                    <a:pt x="955378" y="579267"/>
                  </a:lnTo>
                  <a:lnTo>
                    <a:pt x="752178" y="0"/>
                  </a:lnTo>
                  <a:close/>
                </a:path>
              </a:pathLst>
            </a:custGeom>
            <a:blipFill>
              <a:blip r:embed="rId9"/>
              <a:stretch>
                <a:fillRect l="-8097" t="0" r="-8097" b="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2415739" y="4155308"/>
            <a:ext cx="4011176" cy="3008382"/>
            <a:chOff x="0" y="0"/>
            <a:chExt cx="812800" cy="6096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10"/>
              <a:stretch>
                <a:fillRect l="-16666" t="0" r="-16666" b="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76753" y="817801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-132197" y="8326526"/>
            <a:ext cx="6245364" cy="209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b="true" sz="3033" spc="69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Cleaning:</a:t>
            </a:r>
          </a:p>
          <a:p>
            <a:pPr algn="l" marL="546924" indent="-273462" lvl="1">
              <a:lnSpc>
                <a:spcPts val="3799"/>
              </a:lnSpc>
              <a:buFont typeface="Arial"/>
              <a:buChar char="•"/>
            </a:pPr>
            <a:r>
              <a:rPr lang="en-US" sz="2533" spc="58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Cleaned the data (removed duplicates, organized content).</a:t>
            </a:r>
          </a:p>
          <a:p>
            <a:pPr algn="l">
              <a:lnSpc>
                <a:spcPts val="4699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6954095" y="6370876"/>
            <a:ext cx="5857207" cy="224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9"/>
              </a:lnSpc>
            </a:pPr>
            <a:r>
              <a:rPr lang="en-US" b="true" sz="3233" spc="74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Organization:</a:t>
            </a:r>
          </a:p>
          <a:p>
            <a:pPr algn="l" marL="590103" indent="-295052" lvl="1">
              <a:lnSpc>
                <a:spcPts val="4099"/>
              </a:lnSpc>
              <a:buFont typeface="Arial"/>
              <a:buChar char="•"/>
            </a:pPr>
            <a:r>
              <a:rPr lang="en-US" sz="2733" spc="6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Saved all FAQs in a structured JSON file</a:t>
            </a:r>
            <a:r>
              <a:rPr lang="en-US" sz="2733" spc="6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.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781872" y="8317001"/>
            <a:ext cx="6734839" cy="225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b="true" sz="3270" spc="75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Vectorization:</a:t>
            </a:r>
          </a:p>
          <a:p>
            <a:pPr algn="l" marL="589789" indent="-294895" lvl="1">
              <a:lnSpc>
                <a:spcPts val="4097"/>
              </a:lnSpc>
              <a:buFont typeface="Arial"/>
              <a:buChar char="•"/>
            </a:pPr>
            <a:r>
              <a:rPr lang="en-US" sz="2731" spc="6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Indexed the data using a vectorstore for fast search.</a:t>
            </a:r>
          </a:p>
          <a:p>
            <a:pPr algn="l">
              <a:lnSpc>
                <a:spcPts val="506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Modeling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755792" y="798893"/>
            <a:ext cx="1642752" cy="766281"/>
            <a:chOff x="0" y="0"/>
            <a:chExt cx="432659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659" cy="201819"/>
            </a:xfrm>
            <a:custGeom>
              <a:avLst/>
              <a:gdLst/>
              <a:ahLst/>
              <a:cxnLst/>
              <a:rect r="r" b="b" t="t" l="l"/>
              <a:pathLst>
                <a:path h="201819" w="432659">
                  <a:moveTo>
                    <a:pt x="47128" y="0"/>
                  </a:moveTo>
                  <a:lnTo>
                    <a:pt x="385531" y="0"/>
                  </a:lnTo>
                  <a:cubicBezTo>
                    <a:pt x="411559" y="0"/>
                    <a:pt x="432659" y="21100"/>
                    <a:pt x="432659" y="47128"/>
                  </a:cubicBezTo>
                  <a:lnTo>
                    <a:pt x="432659" y="154691"/>
                  </a:lnTo>
                  <a:cubicBezTo>
                    <a:pt x="432659" y="167190"/>
                    <a:pt x="427694" y="179177"/>
                    <a:pt x="418856" y="188016"/>
                  </a:cubicBezTo>
                  <a:cubicBezTo>
                    <a:pt x="410018" y="196854"/>
                    <a:pt x="398030" y="201819"/>
                    <a:pt x="385531" y="201819"/>
                  </a:cubicBezTo>
                  <a:lnTo>
                    <a:pt x="47128" y="201819"/>
                  </a:lnTo>
                  <a:cubicBezTo>
                    <a:pt x="21100" y="201819"/>
                    <a:pt x="0" y="180719"/>
                    <a:pt x="0" y="154691"/>
                  </a:cubicBezTo>
                  <a:lnTo>
                    <a:pt x="0" y="47128"/>
                  </a:lnTo>
                  <a:cubicBezTo>
                    <a:pt x="0" y="21100"/>
                    <a:pt x="21100" y="0"/>
                    <a:pt x="47128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32659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47195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76753" y="798893"/>
            <a:ext cx="2081393" cy="766281"/>
            <a:chOff x="0" y="0"/>
            <a:chExt cx="548186" cy="201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8186" cy="201819"/>
            </a:xfrm>
            <a:custGeom>
              <a:avLst/>
              <a:gdLst/>
              <a:ahLst/>
              <a:cxnLst/>
              <a:rect r="r" b="b" t="t" l="l"/>
              <a:pathLst>
                <a:path h="201819" w="548186">
                  <a:moveTo>
                    <a:pt x="37196" y="0"/>
                  </a:moveTo>
                  <a:lnTo>
                    <a:pt x="510990" y="0"/>
                  </a:lnTo>
                  <a:cubicBezTo>
                    <a:pt x="531533" y="0"/>
                    <a:pt x="548186" y="16653"/>
                    <a:pt x="548186" y="37196"/>
                  </a:cubicBezTo>
                  <a:lnTo>
                    <a:pt x="548186" y="164623"/>
                  </a:lnTo>
                  <a:cubicBezTo>
                    <a:pt x="548186" y="174488"/>
                    <a:pt x="544267" y="183949"/>
                    <a:pt x="537291" y="190925"/>
                  </a:cubicBezTo>
                  <a:cubicBezTo>
                    <a:pt x="530316" y="197900"/>
                    <a:pt x="520855" y="201819"/>
                    <a:pt x="510990" y="201819"/>
                  </a:cubicBezTo>
                  <a:lnTo>
                    <a:pt x="37196" y="201819"/>
                  </a:lnTo>
                  <a:cubicBezTo>
                    <a:pt x="16653" y="201819"/>
                    <a:pt x="0" y="185166"/>
                    <a:pt x="0" y="164623"/>
                  </a:cubicBezTo>
                  <a:lnTo>
                    <a:pt x="0" y="37196"/>
                  </a:lnTo>
                  <a:cubicBezTo>
                    <a:pt x="0" y="16653"/>
                    <a:pt x="16653" y="0"/>
                    <a:pt x="37196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54818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0447546" y="3608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63364" y="-323032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459988" y="4552681"/>
            <a:ext cx="8881826" cy="3978632"/>
            <a:chOff x="0" y="0"/>
            <a:chExt cx="986455" cy="4418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86455" cy="441885"/>
            </a:xfrm>
            <a:custGeom>
              <a:avLst/>
              <a:gdLst/>
              <a:ahLst/>
              <a:cxnLst/>
              <a:rect r="r" b="b" t="t" l="l"/>
              <a:pathLst>
                <a:path h="441885" w="986455">
                  <a:moveTo>
                    <a:pt x="783255" y="0"/>
                  </a:moveTo>
                  <a:lnTo>
                    <a:pt x="0" y="0"/>
                  </a:lnTo>
                  <a:lnTo>
                    <a:pt x="203200" y="441885"/>
                  </a:lnTo>
                  <a:lnTo>
                    <a:pt x="986455" y="441885"/>
                  </a:lnTo>
                  <a:lnTo>
                    <a:pt x="783255" y="0"/>
                  </a:lnTo>
                  <a:close/>
                </a:path>
              </a:pathLst>
            </a:custGeom>
            <a:blipFill>
              <a:blip r:embed="rId8"/>
              <a:stretch>
                <a:fillRect l="0" t="-9341" r="0" b="-9341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0015296" y="800346"/>
            <a:ext cx="1721447" cy="766281"/>
            <a:chOff x="0" y="0"/>
            <a:chExt cx="453385" cy="201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3385" cy="201819"/>
            </a:xfrm>
            <a:custGeom>
              <a:avLst/>
              <a:gdLst/>
              <a:ahLst/>
              <a:cxnLst/>
              <a:rect r="r" b="b" t="t" l="l"/>
              <a:pathLst>
                <a:path h="201819" w="453385">
                  <a:moveTo>
                    <a:pt x="44973" y="0"/>
                  </a:moveTo>
                  <a:lnTo>
                    <a:pt x="408412" y="0"/>
                  </a:lnTo>
                  <a:cubicBezTo>
                    <a:pt x="433250" y="0"/>
                    <a:pt x="453385" y="20135"/>
                    <a:pt x="453385" y="44973"/>
                  </a:cubicBezTo>
                  <a:lnTo>
                    <a:pt x="453385" y="156846"/>
                  </a:lnTo>
                  <a:cubicBezTo>
                    <a:pt x="453385" y="168773"/>
                    <a:pt x="448647" y="180212"/>
                    <a:pt x="440213" y="188647"/>
                  </a:cubicBezTo>
                  <a:cubicBezTo>
                    <a:pt x="431779" y="197081"/>
                    <a:pt x="420340" y="201819"/>
                    <a:pt x="408412" y="201819"/>
                  </a:cubicBezTo>
                  <a:lnTo>
                    <a:pt x="44973" y="201819"/>
                  </a:lnTo>
                  <a:cubicBezTo>
                    <a:pt x="20135" y="201819"/>
                    <a:pt x="0" y="181684"/>
                    <a:pt x="0" y="156846"/>
                  </a:cubicBezTo>
                  <a:lnTo>
                    <a:pt x="0" y="44973"/>
                  </a:lnTo>
                  <a:cubicBezTo>
                    <a:pt x="0" y="20135"/>
                    <a:pt x="20135" y="0"/>
                    <a:pt x="44973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53385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46769" y="817168"/>
            <a:ext cx="1941790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96246" y="979019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2858" y="3606154"/>
            <a:ext cx="9994688" cy="5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4"/>
              </a:lnSpc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How the chatbot works:</a:t>
            </a:r>
          </a:p>
          <a:p>
            <a:pPr algn="l" marL="816766" indent="-408383" lvl="1">
              <a:lnSpc>
                <a:spcPts val="5674"/>
              </a:lnSpc>
              <a:buAutoNum type="arabicPeriod" startAt="1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user asks a question.</a:t>
            </a:r>
          </a:p>
          <a:p>
            <a:pPr algn="l" marL="816766" indent="-408383" lvl="1">
              <a:lnSpc>
                <a:spcPts val="5674"/>
              </a:lnSpc>
              <a:buAutoNum type="arabicPeriod" startAt="1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question is processed using the tokenizer (tokenizer.json).</a:t>
            </a:r>
          </a:p>
          <a:p>
            <a:pPr algn="l" marL="816766" indent="-408383" lvl="1">
              <a:lnSpc>
                <a:spcPts val="5674"/>
              </a:lnSpc>
              <a:buAutoNum type="arabicPeriod" startAt="1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chatb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ot searches for the best answer in the vectorstore.</a:t>
            </a:r>
          </a:p>
          <a:p>
            <a:pPr algn="l" marL="816766" indent="-408383" lvl="1">
              <a:lnSpc>
                <a:spcPts val="5674"/>
              </a:lnSpc>
              <a:buAutoNum type="arabicPeriod" startAt="1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 displays the answer instantly.</a:t>
            </a:r>
          </a:p>
          <a:p>
            <a:pPr algn="l">
              <a:lnSpc>
                <a:spcPts val="597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Modeling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755792" y="798893"/>
            <a:ext cx="1642752" cy="766281"/>
            <a:chOff x="0" y="0"/>
            <a:chExt cx="432659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659" cy="201819"/>
            </a:xfrm>
            <a:custGeom>
              <a:avLst/>
              <a:gdLst/>
              <a:ahLst/>
              <a:cxnLst/>
              <a:rect r="r" b="b" t="t" l="l"/>
              <a:pathLst>
                <a:path h="201819" w="432659">
                  <a:moveTo>
                    <a:pt x="47128" y="0"/>
                  </a:moveTo>
                  <a:lnTo>
                    <a:pt x="385531" y="0"/>
                  </a:lnTo>
                  <a:cubicBezTo>
                    <a:pt x="411559" y="0"/>
                    <a:pt x="432659" y="21100"/>
                    <a:pt x="432659" y="47128"/>
                  </a:cubicBezTo>
                  <a:lnTo>
                    <a:pt x="432659" y="154691"/>
                  </a:lnTo>
                  <a:cubicBezTo>
                    <a:pt x="432659" y="167190"/>
                    <a:pt x="427694" y="179177"/>
                    <a:pt x="418856" y="188016"/>
                  </a:cubicBezTo>
                  <a:cubicBezTo>
                    <a:pt x="410018" y="196854"/>
                    <a:pt x="398030" y="201819"/>
                    <a:pt x="385531" y="201819"/>
                  </a:cubicBezTo>
                  <a:lnTo>
                    <a:pt x="47128" y="201819"/>
                  </a:lnTo>
                  <a:cubicBezTo>
                    <a:pt x="21100" y="201819"/>
                    <a:pt x="0" y="180719"/>
                    <a:pt x="0" y="154691"/>
                  </a:cubicBezTo>
                  <a:lnTo>
                    <a:pt x="0" y="47128"/>
                  </a:lnTo>
                  <a:cubicBezTo>
                    <a:pt x="0" y="21100"/>
                    <a:pt x="21100" y="0"/>
                    <a:pt x="47128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32659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547195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76753" y="798893"/>
            <a:ext cx="2081393" cy="766281"/>
            <a:chOff x="0" y="0"/>
            <a:chExt cx="548186" cy="201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8186" cy="201819"/>
            </a:xfrm>
            <a:custGeom>
              <a:avLst/>
              <a:gdLst/>
              <a:ahLst/>
              <a:cxnLst/>
              <a:rect r="r" b="b" t="t" l="l"/>
              <a:pathLst>
                <a:path h="201819" w="548186">
                  <a:moveTo>
                    <a:pt x="37196" y="0"/>
                  </a:moveTo>
                  <a:lnTo>
                    <a:pt x="510990" y="0"/>
                  </a:lnTo>
                  <a:cubicBezTo>
                    <a:pt x="531533" y="0"/>
                    <a:pt x="548186" y="16653"/>
                    <a:pt x="548186" y="37196"/>
                  </a:cubicBezTo>
                  <a:lnTo>
                    <a:pt x="548186" y="164623"/>
                  </a:lnTo>
                  <a:cubicBezTo>
                    <a:pt x="548186" y="174488"/>
                    <a:pt x="544267" y="183949"/>
                    <a:pt x="537291" y="190925"/>
                  </a:cubicBezTo>
                  <a:cubicBezTo>
                    <a:pt x="530316" y="197900"/>
                    <a:pt x="520855" y="201819"/>
                    <a:pt x="510990" y="201819"/>
                  </a:cubicBezTo>
                  <a:lnTo>
                    <a:pt x="37196" y="201819"/>
                  </a:lnTo>
                  <a:cubicBezTo>
                    <a:pt x="16653" y="201819"/>
                    <a:pt x="0" y="185166"/>
                    <a:pt x="0" y="164623"/>
                  </a:cubicBezTo>
                  <a:lnTo>
                    <a:pt x="0" y="37196"/>
                  </a:lnTo>
                  <a:cubicBezTo>
                    <a:pt x="0" y="16653"/>
                    <a:pt x="16653" y="0"/>
                    <a:pt x="37196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54818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0447546" y="360879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63364" y="-323032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459988" y="4552681"/>
            <a:ext cx="8881826" cy="3978632"/>
            <a:chOff x="0" y="0"/>
            <a:chExt cx="986455" cy="4418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86455" cy="441885"/>
            </a:xfrm>
            <a:custGeom>
              <a:avLst/>
              <a:gdLst/>
              <a:ahLst/>
              <a:cxnLst/>
              <a:rect r="r" b="b" t="t" l="l"/>
              <a:pathLst>
                <a:path h="441885" w="986455">
                  <a:moveTo>
                    <a:pt x="783255" y="0"/>
                  </a:moveTo>
                  <a:lnTo>
                    <a:pt x="0" y="0"/>
                  </a:lnTo>
                  <a:lnTo>
                    <a:pt x="203200" y="441885"/>
                  </a:lnTo>
                  <a:lnTo>
                    <a:pt x="986455" y="441885"/>
                  </a:lnTo>
                  <a:lnTo>
                    <a:pt x="783255" y="0"/>
                  </a:lnTo>
                  <a:close/>
                </a:path>
              </a:pathLst>
            </a:custGeom>
            <a:blipFill>
              <a:blip r:embed="rId8"/>
              <a:stretch>
                <a:fillRect l="0" t="-9341" r="0" b="-9341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0015296" y="800346"/>
            <a:ext cx="1721447" cy="766281"/>
            <a:chOff x="0" y="0"/>
            <a:chExt cx="453385" cy="201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3385" cy="201819"/>
            </a:xfrm>
            <a:custGeom>
              <a:avLst/>
              <a:gdLst/>
              <a:ahLst/>
              <a:cxnLst/>
              <a:rect r="r" b="b" t="t" l="l"/>
              <a:pathLst>
                <a:path h="201819" w="453385">
                  <a:moveTo>
                    <a:pt x="44973" y="0"/>
                  </a:moveTo>
                  <a:lnTo>
                    <a:pt x="408412" y="0"/>
                  </a:lnTo>
                  <a:cubicBezTo>
                    <a:pt x="433250" y="0"/>
                    <a:pt x="453385" y="20135"/>
                    <a:pt x="453385" y="44973"/>
                  </a:cubicBezTo>
                  <a:lnTo>
                    <a:pt x="453385" y="156846"/>
                  </a:lnTo>
                  <a:cubicBezTo>
                    <a:pt x="453385" y="168773"/>
                    <a:pt x="448647" y="180212"/>
                    <a:pt x="440213" y="188647"/>
                  </a:cubicBezTo>
                  <a:cubicBezTo>
                    <a:pt x="431779" y="197081"/>
                    <a:pt x="420340" y="201819"/>
                    <a:pt x="408412" y="201819"/>
                  </a:cubicBezTo>
                  <a:lnTo>
                    <a:pt x="44973" y="201819"/>
                  </a:lnTo>
                  <a:cubicBezTo>
                    <a:pt x="20135" y="201819"/>
                    <a:pt x="0" y="181684"/>
                    <a:pt x="0" y="156846"/>
                  </a:cubicBezTo>
                  <a:lnTo>
                    <a:pt x="0" y="44973"/>
                  </a:lnTo>
                  <a:cubicBezTo>
                    <a:pt x="0" y="20135"/>
                    <a:pt x="20135" y="0"/>
                    <a:pt x="44973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53385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46769" y="817168"/>
            <a:ext cx="1941790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96246" y="979019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2858" y="3606154"/>
            <a:ext cx="9994688" cy="644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4"/>
              </a:lnSpc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Tools Used: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Fine-Tuned NLP Model (XLM_roBERTa)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Tokenizer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Model Configurations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Vectorstore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Pyt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hon scripts like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ag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ent.py and tools.py </a:t>
            </a:r>
          </a:p>
          <a:p>
            <a:pPr algn="l">
              <a:lnSpc>
                <a:spcPts val="597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Evaluation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436645" y="782719"/>
            <a:ext cx="1655497" cy="766281"/>
            <a:chOff x="0" y="0"/>
            <a:chExt cx="436016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236620" y="979019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76753" y="798893"/>
            <a:ext cx="2081393" cy="766281"/>
            <a:chOff x="0" y="0"/>
            <a:chExt cx="548186" cy="201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8186" cy="201819"/>
            </a:xfrm>
            <a:custGeom>
              <a:avLst/>
              <a:gdLst/>
              <a:ahLst/>
              <a:cxnLst/>
              <a:rect r="r" b="b" t="t" l="l"/>
              <a:pathLst>
                <a:path h="201819" w="548186">
                  <a:moveTo>
                    <a:pt x="37196" y="0"/>
                  </a:moveTo>
                  <a:lnTo>
                    <a:pt x="510990" y="0"/>
                  </a:lnTo>
                  <a:cubicBezTo>
                    <a:pt x="531533" y="0"/>
                    <a:pt x="548186" y="16653"/>
                    <a:pt x="548186" y="37196"/>
                  </a:cubicBezTo>
                  <a:lnTo>
                    <a:pt x="548186" y="164623"/>
                  </a:lnTo>
                  <a:cubicBezTo>
                    <a:pt x="548186" y="174488"/>
                    <a:pt x="544267" y="183949"/>
                    <a:pt x="537291" y="190925"/>
                  </a:cubicBezTo>
                  <a:cubicBezTo>
                    <a:pt x="530316" y="197900"/>
                    <a:pt x="520855" y="201819"/>
                    <a:pt x="510990" y="201819"/>
                  </a:cubicBezTo>
                  <a:lnTo>
                    <a:pt x="37196" y="201819"/>
                  </a:lnTo>
                  <a:cubicBezTo>
                    <a:pt x="16653" y="201819"/>
                    <a:pt x="0" y="185166"/>
                    <a:pt x="0" y="164623"/>
                  </a:cubicBezTo>
                  <a:lnTo>
                    <a:pt x="0" y="37196"/>
                  </a:lnTo>
                  <a:cubicBezTo>
                    <a:pt x="0" y="16653"/>
                    <a:pt x="16653" y="0"/>
                    <a:pt x="37196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54818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9244402" y="1574700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1" y="0"/>
                </a:moveTo>
                <a:lnTo>
                  <a:pt x="0" y="0"/>
                </a:lnTo>
                <a:lnTo>
                  <a:pt x="0" y="6732170"/>
                </a:lnTo>
                <a:lnTo>
                  <a:pt x="10922401" y="6732170"/>
                </a:lnTo>
                <a:lnTo>
                  <a:pt x="109224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463364" y="-323032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015296" y="800346"/>
            <a:ext cx="1623702" cy="766281"/>
            <a:chOff x="0" y="0"/>
            <a:chExt cx="427642" cy="201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7642" cy="201819"/>
            </a:xfrm>
            <a:custGeom>
              <a:avLst/>
              <a:gdLst/>
              <a:ahLst/>
              <a:cxnLst/>
              <a:rect r="r" b="b" t="t" l="l"/>
              <a:pathLst>
                <a:path h="201819" w="427642">
                  <a:moveTo>
                    <a:pt x="47681" y="0"/>
                  </a:moveTo>
                  <a:lnTo>
                    <a:pt x="379961" y="0"/>
                  </a:lnTo>
                  <a:cubicBezTo>
                    <a:pt x="406294" y="0"/>
                    <a:pt x="427642" y="21347"/>
                    <a:pt x="427642" y="47681"/>
                  </a:cubicBezTo>
                  <a:lnTo>
                    <a:pt x="427642" y="154138"/>
                  </a:lnTo>
                  <a:cubicBezTo>
                    <a:pt x="427642" y="180472"/>
                    <a:pt x="406294" y="201819"/>
                    <a:pt x="379961" y="201819"/>
                  </a:cubicBezTo>
                  <a:lnTo>
                    <a:pt x="47681" y="201819"/>
                  </a:lnTo>
                  <a:cubicBezTo>
                    <a:pt x="21347" y="201819"/>
                    <a:pt x="0" y="180472"/>
                    <a:pt x="0" y="154138"/>
                  </a:cubicBezTo>
                  <a:lnTo>
                    <a:pt x="0" y="47681"/>
                  </a:lnTo>
                  <a:cubicBezTo>
                    <a:pt x="0" y="21347"/>
                    <a:pt x="21347" y="0"/>
                    <a:pt x="47681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427642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996246" y="979019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3823066"/>
            <a:ext cx="9800442" cy="367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</a:p>
          <a:p>
            <a:pPr algn="l" marL="838355" indent="-419178" lvl="1">
              <a:lnSpc>
                <a:spcPts val="5824"/>
              </a:lnSpc>
              <a:buFont typeface="Arial"/>
              <a:buChar char="•"/>
            </a:pPr>
            <a:r>
              <a:rPr lang="en-US" sz="3883" spc="8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Accuracy: 90% of answers were correct.</a:t>
            </a:r>
          </a:p>
          <a:p>
            <a:pPr algn="l" marL="838355" indent="-419178" lvl="1">
              <a:lnSpc>
                <a:spcPts val="5824"/>
              </a:lnSpc>
              <a:buFont typeface="Arial"/>
              <a:buChar char="•"/>
            </a:pPr>
            <a:r>
              <a:rPr lang="en-US" sz="3883" spc="8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Speed: Answer time = 2seconds.</a:t>
            </a:r>
          </a:p>
          <a:p>
            <a:pPr algn="l">
              <a:lnSpc>
                <a:spcPts val="6124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11715198" y="798893"/>
            <a:ext cx="1721447" cy="766281"/>
            <a:chOff x="0" y="0"/>
            <a:chExt cx="453385" cy="201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53385" cy="201819"/>
            </a:xfrm>
            <a:custGeom>
              <a:avLst/>
              <a:gdLst/>
              <a:ahLst/>
              <a:cxnLst/>
              <a:rect r="r" b="b" t="t" l="l"/>
              <a:pathLst>
                <a:path h="201819" w="453385">
                  <a:moveTo>
                    <a:pt x="44973" y="0"/>
                  </a:moveTo>
                  <a:lnTo>
                    <a:pt x="408412" y="0"/>
                  </a:lnTo>
                  <a:cubicBezTo>
                    <a:pt x="433250" y="0"/>
                    <a:pt x="453385" y="20135"/>
                    <a:pt x="453385" y="44973"/>
                  </a:cubicBezTo>
                  <a:lnTo>
                    <a:pt x="453385" y="156846"/>
                  </a:lnTo>
                  <a:cubicBezTo>
                    <a:pt x="453385" y="168773"/>
                    <a:pt x="448647" y="180212"/>
                    <a:pt x="440213" y="188647"/>
                  </a:cubicBezTo>
                  <a:cubicBezTo>
                    <a:pt x="431779" y="197081"/>
                    <a:pt x="420340" y="201819"/>
                    <a:pt x="408412" y="201819"/>
                  </a:cubicBezTo>
                  <a:lnTo>
                    <a:pt x="44973" y="201819"/>
                  </a:lnTo>
                  <a:cubicBezTo>
                    <a:pt x="20135" y="201819"/>
                    <a:pt x="0" y="181684"/>
                    <a:pt x="0" y="156846"/>
                  </a:cubicBezTo>
                  <a:lnTo>
                    <a:pt x="0" y="44973"/>
                  </a:lnTo>
                  <a:cubicBezTo>
                    <a:pt x="0" y="20135"/>
                    <a:pt x="20135" y="0"/>
                    <a:pt x="44973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453385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-132197" y="3333481"/>
            <a:ext cx="1234018" cy="1226820"/>
          </a:xfrm>
          <a:custGeom>
            <a:avLst/>
            <a:gdLst/>
            <a:ahLst/>
            <a:cxnLst/>
            <a:rect r="r" b="b" t="t" l="l"/>
            <a:pathLst>
              <a:path h="1226820" w="1234018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46769" y="817168"/>
            <a:ext cx="1941790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96148" y="977566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015296" y="4409767"/>
            <a:ext cx="8881826" cy="5877233"/>
            <a:chOff x="0" y="0"/>
            <a:chExt cx="986455" cy="6527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86455" cy="652752"/>
            </a:xfrm>
            <a:custGeom>
              <a:avLst/>
              <a:gdLst/>
              <a:ahLst/>
              <a:cxnLst/>
              <a:rect r="r" b="b" t="t" l="l"/>
              <a:pathLst>
                <a:path h="652752" w="986455">
                  <a:moveTo>
                    <a:pt x="783255" y="0"/>
                  </a:moveTo>
                  <a:lnTo>
                    <a:pt x="0" y="0"/>
                  </a:lnTo>
                  <a:lnTo>
                    <a:pt x="203200" y="652752"/>
                  </a:lnTo>
                  <a:lnTo>
                    <a:pt x="986455" y="652752"/>
                  </a:lnTo>
                  <a:lnTo>
                    <a:pt x="783255" y="0"/>
                  </a:lnTo>
                  <a:close/>
                </a:path>
              </a:pathLst>
            </a:custGeom>
            <a:blipFill>
              <a:blip r:embed="rId9"/>
              <a:stretch>
                <a:fillRect l="0" t="-6670" r="0" b="-667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3229" y="1036169"/>
            <a:ext cx="5433308" cy="329291"/>
          </a:xfrm>
          <a:custGeom>
            <a:avLst/>
            <a:gdLst/>
            <a:ahLst/>
            <a:cxnLst/>
            <a:rect r="r" b="b" t="t" l="l"/>
            <a:pathLst>
              <a:path h="329291" w="5433308">
                <a:moveTo>
                  <a:pt x="0" y="0"/>
                </a:moveTo>
                <a:lnTo>
                  <a:pt x="5433308" y="0"/>
                </a:lnTo>
                <a:lnTo>
                  <a:pt x="5433308" y="329292"/>
                </a:lnTo>
                <a:lnTo>
                  <a:pt x="0" y="32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50079" y="808418"/>
            <a:ext cx="2138543" cy="766281"/>
            <a:chOff x="0" y="0"/>
            <a:chExt cx="563238" cy="20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7099" y="2922001"/>
            <a:ext cx="951380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true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Deployment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149292" y="782719"/>
            <a:ext cx="1655497" cy="766281"/>
            <a:chOff x="0" y="0"/>
            <a:chExt cx="436016" cy="201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016" cy="201819"/>
            </a:xfrm>
            <a:custGeom>
              <a:avLst/>
              <a:gdLst/>
              <a:ahLst/>
              <a:cxnLst/>
              <a:rect r="r" b="b" t="t" l="l"/>
              <a:pathLst>
                <a:path h="201819" w="436016">
                  <a:moveTo>
                    <a:pt x="46765" y="0"/>
                  </a:moveTo>
                  <a:lnTo>
                    <a:pt x="389251" y="0"/>
                  </a:lnTo>
                  <a:cubicBezTo>
                    <a:pt x="415078" y="0"/>
                    <a:pt x="436016" y="20937"/>
                    <a:pt x="436016" y="46765"/>
                  </a:cubicBezTo>
                  <a:lnTo>
                    <a:pt x="436016" y="155054"/>
                  </a:lnTo>
                  <a:cubicBezTo>
                    <a:pt x="436016" y="180882"/>
                    <a:pt x="415078" y="201819"/>
                    <a:pt x="389251" y="201819"/>
                  </a:cubicBezTo>
                  <a:lnTo>
                    <a:pt x="46765" y="201819"/>
                  </a:lnTo>
                  <a:cubicBezTo>
                    <a:pt x="20937" y="201819"/>
                    <a:pt x="0" y="180882"/>
                    <a:pt x="0" y="155054"/>
                  </a:cubicBezTo>
                  <a:lnTo>
                    <a:pt x="0" y="46765"/>
                  </a:lnTo>
                  <a:cubicBezTo>
                    <a:pt x="0" y="20937"/>
                    <a:pt x="20937" y="0"/>
                    <a:pt x="46765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3601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868567" y="971550"/>
            <a:ext cx="20803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1800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72260" y="790188"/>
            <a:ext cx="2138543" cy="766281"/>
            <a:chOff x="0" y="0"/>
            <a:chExt cx="563238" cy="201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3238" cy="201819"/>
            </a:xfrm>
            <a:custGeom>
              <a:avLst/>
              <a:gdLst/>
              <a:ahLst/>
              <a:cxnLst/>
              <a:rect r="r" b="b" t="t" l="l"/>
              <a:pathLst>
                <a:path h="201819" w="563238">
                  <a:moveTo>
                    <a:pt x="36202" y="0"/>
                  </a:moveTo>
                  <a:lnTo>
                    <a:pt x="527036" y="0"/>
                  </a:lnTo>
                  <a:cubicBezTo>
                    <a:pt x="536637" y="0"/>
                    <a:pt x="545845" y="3814"/>
                    <a:pt x="552634" y="10603"/>
                  </a:cubicBezTo>
                  <a:cubicBezTo>
                    <a:pt x="559424" y="17392"/>
                    <a:pt x="563238" y="26601"/>
                    <a:pt x="563238" y="36202"/>
                  </a:cubicBezTo>
                  <a:lnTo>
                    <a:pt x="563238" y="165617"/>
                  </a:lnTo>
                  <a:cubicBezTo>
                    <a:pt x="563238" y="175218"/>
                    <a:pt x="559424" y="184427"/>
                    <a:pt x="552634" y="191216"/>
                  </a:cubicBezTo>
                  <a:cubicBezTo>
                    <a:pt x="545845" y="198005"/>
                    <a:pt x="536637" y="201819"/>
                    <a:pt x="527036" y="201819"/>
                  </a:cubicBezTo>
                  <a:lnTo>
                    <a:pt x="36202" y="201819"/>
                  </a:lnTo>
                  <a:cubicBezTo>
                    <a:pt x="26601" y="201819"/>
                    <a:pt x="17392" y="198005"/>
                    <a:pt x="10603" y="191216"/>
                  </a:cubicBezTo>
                  <a:cubicBezTo>
                    <a:pt x="3814" y="184427"/>
                    <a:pt x="0" y="175218"/>
                    <a:pt x="0" y="165617"/>
                  </a:cubicBezTo>
                  <a:lnTo>
                    <a:pt x="0" y="36202"/>
                  </a:lnTo>
                  <a:cubicBezTo>
                    <a:pt x="0" y="26601"/>
                    <a:pt x="3814" y="17392"/>
                    <a:pt x="10603" y="10603"/>
                  </a:cubicBezTo>
                  <a:cubicBezTo>
                    <a:pt x="17392" y="3814"/>
                    <a:pt x="26601" y="0"/>
                    <a:pt x="36202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563238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76753" y="798893"/>
            <a:ext cx="2081393" cy="766281"/>
            <a:chOff x="0" y="0"/>
            <a:chExt cx="548186" cy="201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186" cy="201819"/>
            </a:xfrm>
            <a:custGeom>
              <a:avLst/>
              <a:gdLst/>
              <a:ahLst/>
              <a:cxnLst/>
              <a:rect r="r" b="b" t="t" l="l"/>
              <a:pathLst>
                <a:path h="201819" w="548186">
                  <a:moveTo>
                    <a:pt x="37196" y="0"/>
                  </a:moveTo>
                  <a:lnTo>
                    <a:pt x="510990" y="0"/>
                  </a:lnTo>
                  <a:cubicBezTo>
                    <a:pt x="531533" y="0"/>
                    <a:pt x="548186" y="16653"/>
                    <a:pt x="548186" y="37196"/>
                  </a:cubicBezTo>
                  <a:lnTo>
                    <a:pt x="548186" y="164623"/>
                  </a:lnTo>
                  <a:cubicBezTo>
                    <a:pt x="548186" y="174488"/>
                    <a:pt x="544267" y="183949"/>
                    <a:pt x="537291" y="190925"/>
                  </a:cubicBezTo>
                  <a:cubicBezTo>
                    <a:pt x="530316" y="197900"/>
                    <a:pt x="520855" y="201819"/>
                    <a:pt x="510990" y="201819"/>
                  </a:cubicBezTo>
                  <a:lnTo>
                    <a:pt x="37196" y="201819"/>
                  </a:lnTo>
                  <a:cubicBezTo>
                    <a:pt x="16653" y="201819"/>
                    <a:pt x="0" y="185166"/>
                    <a:pt x="0" y="164623"/>
                  </a:cubicBezTo>
                  <a:lnTo>
                    <a:pt x="0" y="37196"/>
                  </a:lnTo>
                  <a:cubicBezTo>
                    <a:pt x="0" y="16653"/>
                    <a:pt x="16653" y="0"/>
                    <a:pt x="37196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548186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true" rot="0">
            <a:off x="-3111598" y="4723758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9144000" y="-32604"/>
            <a:ext cx="10922401" cy="6732171"/>
          </a:xfrm>
          <a:custGeom>
            <a:avLst/>
            <a:gdLst/>
            <a:ahLst/>
            <a:cxnLst/>
            <a:rect r="r" b="b" t="t" l="l"/>
            <a:pathLst>
              <a:path h="6732171" w="10922401">
                <a:moveTo>
                  <a:pt x="10922401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1" y="6732171"/>
                </a:lnTo>
                <a:lnTo>
                  <a:pt x="109224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-5247172" y="173929"/>
            <a:ext cx="10229950" cy="13186708"/>
          </a:xfrm>
          <a:custGeom>
            <a:avLst/>
            <a:gdLst/>
            <a:ahLst/>
            <a:cxnLst/>
            <a:rect r="r" b="b" t="t" l="l"/>
            <a:pathLst>
              <a:path h="13186708" w="10229950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518771" y="-3505842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015296" y="4409767"/>
            <a:ext cx="8881826" cy="5877233"/>
            <a:chOff x="0" y="0"/>
            <a:chExt cx="986455" cy="6527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86455" cy="652752"/>
            </a:xfrm>
            <a:custGeom>
              <a:avLst/>
              <a:gdLst/>
              <a:ahLst/>
              <a:cxnLst/>
              <a:rect r="r" b="b" t="t" l="l"/>
              <a:pathLst>
                <a:path h="652752" w="986455">
                  <a:moveTo>
                    <a:pt x="783255" y="0"/>
                  </a:moveTo>
                  <a:lnTo>
                    <a:pt x="0" y="0"/>
                  </a:lnTo>
                  <a:lnTo>
                    <a:pt x="203200" y="652752"/>
                  </a:lnTo>
                  <a:lnTo>
                    <a:pt x="986455" y="652752"/>
                  </a:lnTo>
                  <a:lnTo>
                    <a:pt x="783255" y="0"/>
                  </a:lnTo>
                  <a:close/>
                </a:path>
              </a:pathLst>
            </a:custGeom>
            <a:blipFill>
              <a:blip r:embed="rId8"/>
              <a:stretch>
                <a:fillRect l="0" t="-6670" r="0" b="-6670"/>
              </a:stretch>
            </a:blipFill>
            <a:ln w="38100" cap="sq">
              <a:solidFill>
                <a:srgbClr val="C5FFFF"/>
              </a:solidFill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0015296" y="800346"/>
            <a:ext cx="1623702" cy="766281"/>
            <a:chOff x="0" y="0"/>
            <a:chExt cx="427642" cy="201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7642" cy="201819"/>
            </a:xfrm>
            <a:custGeom>
              <a:avLst/>
              <a:gdLst/>
              <a:ahLst/>
              <a:cxnLst/>
              <a:rect r="r" b="b" t="t" l="l"/>
              <a:pathLst>
                <a:path h="201819" w="427642">
                  <a:moveTo>
                    <a:pt x="47681" y="0"/>
                  </a:moveTo>
                  <a:lnTo>
                    <a:pt x="379961" y="0"/>
                  </a:lnTo>
                  <a:cubicBezTo>
                    <a:pt x="406294" y="0"/>
                    <a:pt x="427642" y="21347"/>
                    <a:pt x="427642" y="47681"/>
                  </a:cubicBezTo>
                  <a:lnTo>
                    <a:pt x="427642" y="154138"/>
                  </a:lnTo>
                  <a:cubicBezTo>
                    <a:pt x="427642" y="180472"/>
                    <a:pt x="406294" y="201819"/>
                    <a:pt x="379961" y="201819"/>
                  </a:cubicBezTo>
                  <a:lnTo>
                    <a:pt x="47681" y="201819"/>
                  </a:lnTo>
                  <a:cubicBezTo>
                    <a:pt x="21347" y="201819"/>
                    <a:pt x="0" y="180472"/>
                    <a:pt x="0" y="154138"/>
                  </a:cubicBezTo>
                  <a:lnTo>
                    <a:pt x="0" y="47681"/>
                  </a:lnTo>
                  <a:cubicBezTo>
                    <a:pt x="0" y="21347"/>
                    <a:pt x="21347" y="0"/>
                    <a:pt x="47681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427642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996246" y="979019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Modeling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658048" y="798893"/>
            <a:ext cx="1721447" cy="766281"/>
            <a:chOff x="0" y="0"/>
            <a:chExt cx="453385" cy="201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53385" cy="201819"/>
            </a:xfrm>
            <a:custGeom>
              <a:avLst/>
              <a:gdLst/>
              <a:ahLst/>
              <a:cxnLst/>
              <a:rect r="r" b="b" t="t" l="l"/>
              <a:pathLst>
                <a:path h="201819" w="453385">
                  <a:moveTo>
                    <a:pt x="44973" y="0"/>
                  </a:moveTo>
                  <a:lnTo>
                    <a:pt x="408412" y="0"/>
                  </a:lnTo>
                  <a:cubicBezTo>
                    <a:pt x="433250" y="0"/>
                    <a:pt x="453385" y="20135"/>
                    <a:pt x="453385" y="44973"/>
                  </a:cubicBezTo>
                  <a:lnTo>
                    <a:pt x="453385" y="156846"/>
                  </a:lnTo>
                  <a:cubicBezTo>
                    <a:pt x="453385" y="168773"/>
                    <a:pt x="448647" y="180212"/>
                    <a:pt x="440213" y="188647"/>
                  </a:cubicBezTo>
                  <a:cubicBezTo>
                    <a:pt x="431779" y="197081"/>
                    <a:pt x="420340" y="201819"/>
                    <a:pt x="408412" y="201819"/>
                  </a:cubicBezTo>
                  <a:lnTo>
                    <a:pt x="44973" y="201819"/>
                  </a:lnTo>
                  <a:cubicBezTo>
                    <a:pt x="20135" y="201819"/>
                    <a:pt x="0" y="181684"/>
                    <a:pt x="0" y="156846"/>
                  </a:cubicBezTo>
                  <a:lnTo>
                    <a:pt x="0" y="44973"/>
                  </a:lnTo>
                  <a:cubicBezTo>
                    <a:pt x="0" y="20135"/>
                    <a:pt x="20135" y="0"/>
                    <a:pt x="44973" y="0"/>
                  </a:cubicBezTo>
                  <a:close/>
                </a:path>
              </a:pathLst>
            </a:custGeom>
            <a:solidFill>
              <a:srgbClr val="194D69"/>
            </a:solidFill>
            <a:ln w="38100" cap="sq">
              <a:solidFill>
                <a:srgbClr val="194D69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53385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36645" y="790188"/>
            <a:ext cx="1721447" cy="766281"/>
            <a:chOff x="0" y="0"/>
            <a:chExt cx="453385" cy="201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53385" cy="201819"/>
            </a:xfrm>
            <a:custGeom>
              <a:avLst/>
              <a:gdLst/>
              <a:ahLst/>
              <a:cxnLst/>
              <a:rect r="r" b="b" t="t" l="l"/>
              <a:pathLst>
                <a:path h="201819" w="453385">
                  <a:moveTo>
                    <a:pt x="44973" y="0"/>
                  </a:moveTo>
                  <a:lnTo>
                    <a:pt x="408412" y="0"/>
                  </a:lnTo>
                  <a:cubicBezTo>
                    <a:pt x="433250" y="0"/>
                    <a:pt x="453385" y="20135"/>
                    <a:pt x="453385" y="44973"/>
                  </a:cubicBezTo>
                  <a:lnTo>
                    <a:pt x="453385" y="156846"/>
                  </a:lnTo>
                  <a:cubicBezTo>
                    <a:pt x="453385" y="168773"/>
                    <a:pt x="448647" y="180212"/>
                    <a:pt x="440213" y="188647"/>
                  </a:cubicBezTo>
                  <a:cubicBezTo>
                    <a:pt x="431779" y="197081"/>
                    <a:pt x="420340" y="201819"/>
                    <a:pt x="408412" y="201819"/>
                  </a:cubicBezTo>
                  <a:lnTo>
                    <a:pt x="44973" y="201819"/>
                  </a:lnTo>
                  <a:cubicBezTo>
                    <a:pt x="20135" y="201819"/>
                    <a:pt x="0" y="181684"/>
                    <a:pt x="0" y="156846"/>
                  </a:cubicBezTo>
                  <a:lnTo>
                    <a:pt x="0" y="44973"/>
                  </a:lnTo>
                  <a:cubicBezTo>
                    <a:pt x="0" y="20135"/>
                    <a:pt x="20135" y="0"/>
                    <a:pt x="44973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453385" cy="278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450079" y="82732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Business Understanding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72260" y="809096"/>
            <a:ext cx="2138543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Understanding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46769" y="817168"/>
            <a:ext cx="1941790" cy="69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b="true" sz="1850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Preparation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8225" y="3606154"/>
            <a:ext cx="9562438" cy="644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4"/>
              </a:lnSpc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Deployment Strategy: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chatbot runs with Ngrok to test it online.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Script: run_with_ngrok.py.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Inter</a:t>
            </a: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face built using Streamlit (app.py).</a:t>
            </a:r>
          </a:p>
          <a:p>
            <a:pPr algn="l" marL="816766" indent="-408383" lvl="1">
              <a:lnSpc>
                <a:spcPts val="5674"/>
              </a:lnSpc>
              <a:buFont typeface="Arial"/>
              <a:buChar char="•"/>
            </a:pPr>
            <a:r>
              <a:rPr lang="en-US" sz="3783" spc="8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All files are managed in a virtual environment (venv)</a:t>
            </a:r>
          </a:p>
          <a:p>
            <a:pPr algn="l">
              <a:lnSpc>
                <a:spcPts val="5974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1638998" y="977566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Evaluation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17595" y="968861"/>
            <a:ext cx="172144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849" spc="42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Deployment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-75047" y="3333481"/>
            <a:ext cx="1234018" cy="1226820"/>
          </a:xfrm>
          <a:custGeom>
            <a:avLst/>
            <a:gdLst/>
            <a:ahLst/>
            <a:cxnLst/>
            <a:rect r="r" b="b" t="t" l="l"/>
            <a:pathLst>
              <a:path h="1226820" w="1234018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DAGXJrrE6gw</dc:identifier>
  <dcterms:modified xsi:type="dcterms:W3CDTF">2011-08-01T06:04:30Z</dcterms:modified>
  <cp:revision>1</cp:revision>
  <dc:title>Navy Light Green Futuristic Technology Group Project Presentation</dc:title>
</cp:coreProperties>
</file>